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32"/>
  </p:notesMasterIdLst>
  <p:sldIdLst>
    <p:sldId id="256" r:id="rId3"/>
    <p:sldId id="281" r:id="rId4"/>
    <p:sldId id="257" r:id="rId5"/>
    <p:sldId id="289" r:id="rId6"/>
    <p:sldId id="301" r:id="rId7"/>
    <p:sldId id="302" r:id="rId8"/>
    <p:sldId id="303" r:id="rId9"/>
    <p:sldId id="312" r:id="rId10"/>
    <p:sldId id="313" r:id="rId11"/>
    <p:sldId id="304" r:id="rId12"/>
    <p:sldId id="305" r:id="rId13"/>
    <p:sldId id="311" r:id="rId14"/>
    <p:sldId id="290" r:id="rId15"/>
    <p:sldId id="292" r:id="rId16"/>
    <p:sldId id="293" r:id="rId17"/>
    <p:sldId id="294" r:id="rId18"/>
    <p:sldId id="295" r:id="rId19"/>
    <p:sldId id="296" r:id="rId20"/>
    <p:sldId id="298" r:id="rId21"/>
    <p:sldId id="297" r:id="rId22"/>
    <p:sldId id="284" r:id="rId23"/>
    <p:sldId id="306" r:id="rId24"/>
    <p:sldId id="307" r:id="rId25"/>
    <p:sldId id="308" r:id="rId26"/>
    <p:sldId id="309" r:id="rId27"/>
    <p:sldId id="310" r:id="rId28"/>
    <p:sldId id="300" r:id="rId29"/>
    <p:sldId id="291" r:id="rId30"/>
    <p:sldId id="264" r:id="rId31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Poppins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cb7VsVcsJvEBfbDMy3w8KBeCM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8"/>
    <p:restoredTop sz="87481"/>
  </p:normalViewPr>
  <p:slideViewPr>
    <p:cSldViewPr snapToGrid="0">
      <p:cViewPr varScale="1">
        <p:scale>
          <a:sx n="400" d="100"/>
          <a:sy n="400" d="100"/>
        </p:scale>
        <p:origin x="3288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98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96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90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838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583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948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787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947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053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93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50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5216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41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71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94a3b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94a3b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433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5"/>
              <a:buFont typeface="Poppins"/>
              <a:buNone/>
              <a:defRPr sz="4425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7" name="Google Shape;17;p8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" name="Google Shape;20;p9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25"/>
              <a:buFont typeface="Poppins"/>
              <a:buNone/>
              <a:defRPr sz="4425" b="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/ tree">
  <p:cSld name="Blank w/ tre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757863" cy="3238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2900934" y="651510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192024" y="2620632"/>
            <a:ext cx="2125980" cy="174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675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Poppins"/>
              <a:buNone/>
              <a:defRPr sz="900" b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Poppins"/>
              <a:buNone/>
              <a:defRPr sz="900" b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Poppins"/>
              <a:buNone/>
              <a:defRPr sz="900" b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Poppins"/>
              <a:buNone/>
              <a:defRPr sz="900" b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Poppins"/>
              <a:buNone/>
              <a:defRPr sz="900" b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Poppins"/>
              <a:buNone/>
              <a:defRPr sz="900" b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Poppins"/>
              <a:buNone/>
              <a:defRPr sz="900" b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Poppins"/>
              <a:buNone/>
              <a:defRPr sz="900" b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Poppins"/>
              <a:buNone/>
              <a:defRPr sz="900" b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885E14-B40C-4AA4-9965-AB737879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</p:spPr>
        <p:txBody>
          <a:bodyPr anchor="b">
            <a:normAutofit/>
          </a:bodyPr>
          <a:lstStyle>
            <a:lvl1pPr>
              <a:defRPr sz="2700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12752F-19E0-430A-86B4-B935E66121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657" y="1151334"/>
            <a:ext cx="7823702" cy="355782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5B98-860B-0D42-B84F-F74D0DFAF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53000"/>
            <a:ext cx="9144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9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3000"/>
            <a:ext cx="91440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7;p7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dt" idx="10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ftr" idx="11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sldNum" idx="12"/>
          </p:nvPr>
        </p:nvSpPr>
        <p:spPr>
          <a:xfrm>
            <a:off x="7889877" y="4767263"/>
            <a:ext cx="114819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u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u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u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u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u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u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u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u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u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tocols.io/view/sars-cov-2-ncbi-submission-protocol-sra-biosample-14egn8ydmg5d/v5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reativecommons.org/licenses/by-sa/4.0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ubmit.ncbi.nlm.nih.gov/genbank/help/#common-informa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ubmit.ncbi.nlm.nih.gov/genbank/help/#SARS-CoV-2-sequences" TargetMode="External"/><Relationship Id="rId4" Type="http://schemas.openxmlformats.org/officeDocument/2006/relationships/hyperlink" Target="https://www.ncbi.nlm.nih.gov/WebSub/html/help/genbank-source-table.html#modifier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ubmit.ncbi.nlm.nih.gov/genbank/help/#SARS-CoV-2-sequences" TargetMode="External"/><Relationship Id="rId4" Type="http://schemas.openxmlformats.org/officeDocument/2006/relationships/hyperlink" Target="https://www.ncbi.nlm.nih.gov/WebSub/html/help/genbank-source-table.html#modifier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ubmit.ncbi.nlm.nih.gov/genbank/help/#SARS-CoV-2-sequences" TargetMode="External"/><Relationship Id="rId4" Type="http://schemas.openxmlformats.org/officeDocument/2006/relationships/hyperlink" Target="https://www.ncbi.nlm.nih.gov/WebSub/html/help/genbank-source-table.html#modifier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ubmit.ncbi.nlm.nih.gov/genbank/help/#SARS-CoV-2-sequences" TargetMode="External"/><Relationship Id="rId4" Type="http://schemas.openxmlformats.org/officeDocument/2006/relationships/hyperlink" Target="https://www.ncbi.nlm.nih.gov/WebSub/html/help/genbank-source-table.html#modifier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ubmit.ncbi.nlm.nih.gov/genbank/help/#SARS-CoV-2-sequences" TargetMode="External"/><Relationship Id="rId4" Type="http://schemas.openxmlformats.org/officeDocument/2006/relationships/hyperlink" Target="https://www.ncbi.nlm.nih.gov/WebSub/html/help/genbank-source-table.html#modifier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ubmit.ncbi.nlm.nih.gov/genbank/help/#SARS-CoV-2-sequences" TargetMode="External"/><Relationship Id="rId4" Type="http://schemas.openxmlformats.org/officeDocument/2006/relationships/hyperlink" Target="https://www.ncbi.nlm.nih.gov/WebSub/html/help/genbank-source-table.html#modifi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hyperlink" Target="https://submit.ncbi.nlm.nih.gov/genbank/help/#faq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ubmit.ncbi.nlm.nih.gov/subs/genbank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tocols.io/view/sars-cov-2-ncbi-submission-protocol-sra-biosample-14egn8ydmg5d/v5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oppins"/>
              <a:buNone/>
            </a:pPr>
            <a:r>
              <a:rPr lang="en-US" sz="4300" b="1" dirty="0"/>
              <a:t>Submitting Viral Assemblies to GenBank</a:t>
            </a:r>
            <a:endParaRPr sz="4300" b="1" dirty="0"/>
          </a:p>
        </p:txBody>
      </p:sp>
      <p:sp>
        <p:nvSpPr>
          <p:cNvPr id="72" name="Google Shape;72;p1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Bioinformatics Module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5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B7CA4F-F9E8-A76F-7AD3-0924DB2A4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9" y="162388"/>
            <a:ext cx="8852962" cy="1944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BA8B1B-6183-B1F2-ABCB-5AA00D4E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9" y="2235439"/>
            <a:ext cx="6013741" cy="25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0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23D7A7-323A-0F3E-E059-942DAF9C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3" y="196373"/>
            <a:ext cx="8792233" cy="2716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02D8E-407D-F129-05B2-AC22DDD40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83" y="3727314"/>
            <a:ext cx="8870245" cy="184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0786E9-997A-B4CA-D9B6-8AA5723AE34E}"/>
              </a:ext>
            </a:extLst>
          </p:cNvPr>
          <p:cNvSpPr/>
          <p:nvPr/>
        </p:nvSpPr>
        <p:spPr>
          <a:xfrm>
            <a:off x="429950" y="2385918"/>
            <a:ext cx="629785" cy="1332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6D37CE-25CD-30C1-D572-7A1BAC481FD5}"/>
              </a:ext>
            </a:extLst>
          </p:cNvPr>
          <p:cNvCxnSpPr>
            <a:endCxn id="5" idx="0"/>
          </p:cNvCxnSpPr>
          <p:nvPr/>
        </p:nvCxnSpPr>
        <p:spPr>
          <a:xfrm>
            <a:off x="738787" y="2519142"/>
            <a:ext cx="3872219" cy="120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7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518B-5FEE-7678-33F8-773AB61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data structure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AC26AB-29E1-5A5A-CDCE-7780F6E95CA7}"/>
              </a:ext>
            </a:extLst>
          </p:cNvPr>
          <p:cNvSpPr/>
          <p:nvPr/>
        </p:nvSpPr>
        <p:spPr>
          <a:xfrm>
            <a:off x="776177" y="1233377"/>
            <a:ext cx="7915939" cy="5901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BioProject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8519D-EC0F-31EC-F18D-88EBC705B7E7}"/>
              </a:ext>
            </a:extLst>
          </p:cNvPr>
          <p:cNvSpPr/>
          <p:nvPr/>
        </p:nvSpPr>
        <p:spPr>
          <a:xfrm>
            <a:off x="2918636" y="2276696"/>
            <a:ext cx="3631019" cy="590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BioSample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2D957-BD6D-E66D-58FF-AB15486E4B04}"/>
              </a:ext>
            </a:extLst>
          </p:cNvPr>
          <p:cNvSpPr/>
          <p:nvPr/>
        </p:nvSpPr>
        <p:spPr>
          <a:xfrm>
            <a:off x="776177" y="3320016"/>
            <a:ext cx="3631019" cy="590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29F96C-D46B-469F-1FC1-77C5F5ADF79E}"/>
              </a:ext>
            </a:extLst>
          </p:cNvPr>
          <p:cNvSpPr/>
          <p:nvPr/>
        </p:nvSpPr>
        <p:spPr>
          <a:xfrm>
            <a:off x="5061097" y="3320016"/>
            <a:ext cx="3631019" cy="590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GenBank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EE4C3-76D9-E0D9-578F-F67F18D27F8A}"/>
              </a:ext>
            </a:extLst>
          </p:cNvPr>
          <p:cNvSpPr txBox="1"/>
          <p:nvPr/>
        </p:nvSpPr>
        <p:spPr>
          <a:xfrm>
            <a:off x="477733" y="4540067"/>
            <a:ext cx="82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https://www.protocols.io/view/sars-cov-2-ncbi-submission-protocol-sra-biosample-14egn8ydmg5d/v5</a:t>
            </a:r>
            <a:r>
              <a:rPr lang="en-US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8CCAF0-2E02-378F-E7E1-3D0EAB852C8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734146" y="1823484"/>
            <a:ext cx="1" cy="453212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2D23089-6BEB-1067-F411-EF04174F8F5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3436311" y="2022180"/>
            <a:ext cx="453213" cy="2142459"/>
          </a:xfrm>
          <a:prstGeom prst="bentConnector3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31C9DD5-6425-9137-5E4E-C2B1B20BE16B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5578770" y="2022178"/>
            <a:ext cx="453213" cy="2142461"/>
          </a:xfrm>
          <a:prstGeom prst="bentConnector3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3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04AAE-6664-BB88-8DBC-B0003F7F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60" y="274213"/>
            <a:ext cx="6758080" cy="45950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EF4B7-2119-2F75-C12E-DF25D3A9629E}"/>
              </a:ext>
            </a:extLst>
          </p:cNvPr>
          <p:cNvSpPr/>
          <p:nvPr/>
        </p:nvSpPr>
        <p:spPr>
          <a:xfrm>
            <a:off x="2382337" y="2069195"/>
            <a:ext cx="920843" cy="2770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6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F9AD0-F093-8EA9-B1FC-58612342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2" y="275473"/>
            <a:ext cx="8576930" cy="1932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EF4B7-2119-2F75-C12E-DF25D3A9629E}"/>
              </a:ext>
            </a:extLst>
          </p:cNvPr>
          <p:cNvSpPr/>
          <p:nvPr/>
        </p:nvSpPr>
        <p:spPr>
          <a:xfrm>
            <a:off x="1170225" y="1176060"/>
            <a:ext cx="920843" cy="2770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2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6169E8-F1AA-D377-7F48-17DB6063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7" y="558652"/>
            <a:ext cx="8905626" cy="40261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EF4B7-2119-2F75-C12E-DF25D3A9629E}"/>
              </a:ext>
            </a:extLst>
          </p:cNvPr>
          <p:cNvSpPr/>
          <p:nvPr/>
        </p:nvSpPr>
        <p:spPr>
          <a:xfrm>
            <a:off x="227472" y="1800447"/>
            <a:ext cx="2111691" cy="1701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6760A4-2EFE-6FBA-B0C1-92102B455CD3}"/>
              </a:ext>
            </a:extLst>
          </p:cNvPr>
          <p:cNvSpPr/>
          <p:nvPr/>
        </p:nvSpPr>
        <p:spPr>
          <a:xfrm>
            <a:off x="223932" y="2158407"/>
            <a:ext cx="803884" cy="1701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411E6-EEB2-51C5-AEE5-CDB03909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8" y="356651"/>
            <a:ext cx="8924523" cy="44301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BE73C4-5710-0110-372C-A569F6782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8" y="52346"/>
            <a:ext cx="8924523" cy="37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F1119-7BC6-FE49-AB48-A3D93271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6" y="95888"/>
            <a:ext cx="8877827" cy="368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23954-E91A-97A2-787F-954D41892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86" y="532687"/>
            <a:ext cx="8875107" cy="41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3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727B0-9A41-E2F4-F789-46430159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4" y="767228"/>
            <a:ext cx="8889531" cy="3609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3A8C1E-BDF7-4848-3424-A4DEAFBA9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4" y="387504"/>
            <a:ext cx="8889531" cy="3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5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3193E-8470-F39E-16F5-84EEEF6FE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Trim </a:t>
            </a:r>
            <a:r>
              <a:rPr lang="en-US" sz="1600" dirty="0"/>
              <a:t>terminal NNNs and ambiguous sequence ends</a:t>
            </a:r>
          </a:p>
          <a:p>
            <a:pPr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Remove </a:t>
            </a:r>
            <a:r>
              <a:rPr lang="en-US" sz="1600" dirty="0"/>
              <a:t>low quality sequences with &gt;50% ambiguous nucleotides</a:t>
            </a:r>
          </a:p>
          <a:p>
            <a:pPr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Check </a:t>
            </a:r>
            <a:r>
              <a:rPr lang="en-US" sz="1600" dirty="0"/>
              <a:t>for vector and foreign contamination </a:t>
            </a:r>
          </a:p>
          <a:p>
            <a:pPr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Remove</a:t>
            </a:r>
            <a:r>
              <a:rPr lang="en-US" sz="1600" dirty="0"/>
              <a:t> sequences below the minimal sequence length</a:t>
            </a:r>
          </a:p>
          <a:p>
            <a:pPr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Remove</a:t>
            </a:r>
            <a:r>
              <a:rPr lang="en-US" sz="1600" dirty="0"/>
              <a:t> sequences longer than the expected length</a:t>
            </a:r>
          </a:p>
          <a:p>
            <a:pPr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Identify </a:t>
            </a:r>
            <a:r>
              <a:rPr lang="en-US" sz="1600" dirty="0"/>
              <a:t>and , if needed, remove chimeric sequences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Identify </a:t>
            </a:r>
            <a:r>
              <a:rPr lang="en-US" sz="1600" dirty="0"/>
              <a:t>problematic rRNA-ITS sequences. Misassembled, chimeric, or otherwise problematic rRNA-ITS sequences may be </a:t>
            </a:r>
            <a:r>
              <a:rPr lang="en-US" sz="1600" b="1" dirty="0"/>
              <a:t>removed</a:t>
            </a:r>
            <a:r>
              <a:rPr lang="en-US" sz="1600" dirty="0"/>
              <a:t>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C243C6-239D-A6CB-627D-EB43E6B4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GenBank sequence processing steps</a:t>
            </a:r>
          </a:p>
        </p:txBody>
      </p:sp>
    </p:spTree>
    <p:extLst>
      <p:ext uri="{BB962C8B-B14F-4D97-AF65-F5344CB8AC3E}">
        <p14:creationId xmlns:p14="http://schemas.microsoft.com/office/powerpoint/2010/main" val="203716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B168-F3AB-2F47-956E-AF1134CA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epidemiology workflow</a:t>
            </a:r>
          </a:p>
        </p:txBody>
      </p:sp>
      <p:sp>
        <p:nvSpPr>
          <p:cNvPr id="9" name="Google Shape;381;p90">
            <a:extLst>
              <a:ext uri="{FF2B5EF4-FFF2-40B4-BE49-F238E27FC236}">
                <a16:creationId xmlns:a16="http://schemas.microsoft.com/office/drawing/2014/main" id="{B4FAA212-27C1-2843-8135-6E987BF55D41}"/>
              </a:ext>
            </a:extLst>
          </p:cNvPr>
          <p:cNvSpPr/>
          <p:nvPr/>
        </p:nvSpPr>
        <p:spPr>
          <a:xfrm>
            <a:off x="5757688" y="4771052"/>
            <a:ext cx="3331028" cy="16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lvl="0" algn="r">
              <a:buSzPts val="1200"/>
            </a:pPr>
            <a:r>
              <a:rPr lang="en-US" sz="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6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CC BY-SA 4.0</a:t>
            </a:r>
            <a:r>
              <a:rPr lang="en-US" sz="6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381;p90">
            <a:extLst>
              <a:ext uri="{FF2B5EF4-FFF2-40B4-BE49-F238E27FC236}">
                <a16:creationId xmlns:a16="http://schemas.microsoft.com/office/drawing/2014/main" id="{2E3C1D2D-25FB-4345-9B09-50D0E3D5E039}"/>
              </a:ext>
            </a:extLst>
          </p:cNvPr>
          <p:cNvSpPr/>
          <p:nvPr/>
        </p:nvSpPr>
        <p:spPr>
          <a:xfrm>
            <a:off x="8280451" y="4636340"/>
            <a:ext cx="808265" cy="16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buSzPts val="1200"/>
            </a:pPr>
            <a:r>
              <a:rPr lang="en-US" sz="6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6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A1ADC3-2C94-D34E-8096-4650B680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1" y="942890"/>
            <a:ext cx="8158592" cy="1862176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E2372AF-8A6F-ED4F-857A-37189C488116}"/>
              </a:ext>
            </a:extLst>
          </p:cNvPr>
          <p:cNvSpPr/>
          <p:nvPr/>
        </p:nvSpPr>
        <p:spPr>
          <a:xfrm>
            <a:off x="5342965" y="1085307"/>
            <a:ext cx="1622914" cy="1719758"/>
          </a:xfrm>
          <a:prstGeom prst="roundRect">
            <a:avLst>
              <a:gd name="adj" fmla="val 9294"/>
            </a:avLst>
          </a:prstGeom>
          <a:noFill/>
          <a:ln w="38100">
            <a:solidFill>
              <a:srgbClr val="0C6D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4337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4EE86A-F6FE-5AD8-929D-79CAD9D72469}"/>
              </a:ext>
            </a:extLst>
          </p:cNvPr>
          <p:cNvSpPr txBox="1"/>
          <p:nvPr/>
        </p:nvSpPr>
        <p:spPr>
          <a:xfrm>
            <a:off x="311635" y="4472315"/>
            <a:ext cx="7352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https://submit.ncbi.nlm.nih.gov/genbank/help/#common-information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45236-7FCE-738A-2405-C274B3A8B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35" y="219178"/>
            <a:ext cx="8520729" cy="353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8E799-001C-F596-D0A7-02FA9239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34" y="597567"/>
            <a:ext cx="8520729" cy="3014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B8F56E-D32C-E688-B598-2B2FDDE3A567}"/>
              </a:ext>
            </a:extLst>
          </p:cNvPr>
          <p:cNvSpPr/>
          <p:nvPr/>
        </p:nvSpPr>
        <p:spPr>
          <a:xfrm>
            <a:off x="413542" y="3097619"/>
            <a:ext cx="4418956" cy="1701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485D81-16F5-1F6A-00EC-2CEA4C85C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4" y="3892872"/>
            <a:ext cx="8244028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7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505B5-E759-86F6-B1B3-4D5AF87C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63053"/>
            <a:ext cx="8575675" cy="3902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D62B7-3AEC-6469-027F-4C4457D12429}"/>
              </a:ext>
            </a:extLst>
          </p:cNvPr>
          <p:cNvSpPr txBox="1"/>
          <p:nvPr/>
        </p:nvSpPr>
        <p:spPr>
          <a:xfrm>
            <a:off x="0" y="4399508"/>
            <a:ext cx="8004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90BB2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https://www.ncbi.nlm.nih.gov/WebSub/html/help/genbank-source-table.html#modifiers</a:t>
            </a:r>
            <a:endParaRPr lang="en-US" sz="14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  <a:hlinkClick r:id="rId5"/>
            </a:endParaRPr>
          </a:p>
          <a:p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https://submit.ncbi.nlm.nih.gov/genbank/help/#SARS-CoV-2-sequences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0D5802-C061-136C-9589-B90983DDD32A}"/>
              </a:ext>
            </a:extLst>
          </p:cNvPr>
          <p:cNvSpPr/>
          <p:nvPr/>
        </p:nvSpPr>
        <p:spPr>
          <a:xfrm>
            <a:off x="554523" y="2165440"/>
            <a:ext cx="803884" cy="8098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87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505B5-E759-86F6-B1B3-4D5AF87C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63053"/>
            <a:ext cx="8575675" cy="3902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D62B7-3AEC-6469-027F-4C4457D12429}"/>
              </a:ext>
            </a:extLst>
          </p:cNvPr>
          <p:cNvSpPr txBox="1"/>
          <p:nvPr/>
        </p:nvSpPr>
        <p:spPr>
          <a:xfrm>
            <a:off x="0" y="4399508"/>
            <a:ext cx="8004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90BB2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https://www.ncbi.nlm.nih.gov/WebSub/html/help/genbank-source-table.html#modifiers</a:t>
            </a:r>
            <a:endParaRPr lang="en-US" sz="14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  <a:hlinkClick r:id="rId5"/>
            </a:endParaRPr>
          </a:p>
          <a:p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https://submit.ncbi.nlm.nih.gov/genbank/help/#SARS-CoV-2-sequences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8D876-1F03-6A0C-0ED9-475805CDE81E}"/>
              </a:ext>
            </a:extLst>
          </p:cNvPr>
          <p:cNvSpPr/>
          <p:nvPr/>
        </p:nvSpPr>
        <p:spPr>
          <a:xfrm>
            <a:off x="1342314" y="2166811"/>
            <a:ext cx="1590800" cy="8098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2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505B5-E759-86F6-B1B3-4D5AF87C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63053"/>
            <a:ext cx="8575675" cy="3902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D62B7-3AEC-6469-027F-4C4457D12429}"/>
              </a:ext>
            </a:extLst>
          </p:cNvPr>
          <p:cNvSpPr txBox="1"/>
          <p:nvPr/>
        </p:nvSpPr>
        <p:spPr>
          <a:xfrm>
            <a:off x="0" y="4399508"/>
            <a:ext cx="8004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90BB2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https://www.ncbi.nlm.nih.gov/WebSub/html/help/genbank-source-table.html#modifiers</a:t>
            </a:r>
            <a:endParaRPr lang="en-US" sz="14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  <a:hlinkClick r:id="rId5"/>
            </a:endParaRPr>
          </a:p>
          <a:p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https://submit.ncbi.nlm.nih.gov/genbank/help/#SARS-CoV-2-sequences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8D876-1F03-6A0C-0ED9-475805CDE81E}"/>
              </a:ext>
            </a:extLst>
          </p:cNvPr>
          <p:cNvSpPr/>
          <p:nvPr/>
        </p:nvSpPr>
        <p:spPr>
          <a:xfrm>
            <a:off x="2938336" y="2166811"/>
            <a:ext cx="1922052" cy="8098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6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505B5-E759-86F6-B1B3-4D5AF87C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63053"/>
            <a:ext cx="8575675" cy="3902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D62B7-3AEC-6469-027F-4C4457D12429}"/>
              </a:ext>
            </a:extLst>
          </p:cNvPr>
          <p:cNvSpPr txBox="1"/>
          <p:nvPr/>
        </p:nvSpPr>
        <p:spPr>
          <a:xfrm>
            <a:off x="0" y="4399508"/>
            <a:ext cx="8004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90BB2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https://www.ncbi.nlm.nih.gov/WebSub/html/help/genbank-source-table.html#modifiers</a:t>
            </a:r>
            <a:endParaRPr lang="en-US" sz="14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  <a:hlinkClick r:id="rId5"/>
            </a:endParaRPr>
          </a:p>
          <a:p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https://submit.ncbi.nlm.nih.gov/genbank/help/#SARS-CoV-2-sequences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8D876-1F03-6A0C-0ED9-475805CDE81E}"/>
              </a:ext>
            </a:extLst>
          </p:cNvPr>
          <p:cNvSpPr/>
          <p:nvPr/>
        </p:nvSpPr>
        <p:spPr>
          <a:xfrm>
            <a:off x="4867422" y="2166811"/>
            <a:ext cx="457200" cy="8098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8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505B5-E759-86F6-B1B3-4D5AF87C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63053"/>
            <a:ext cx="8575675" cy="3902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D62B7-3AEC-6469-027F-4C4457D12429}"/>
              </a:ext>
            </a:extLst>
          </p:cNvPr>
          <p:cNvSpPr txBox="1"/>
          <p:nvPr/>
        </p:nvSpPr>
        <p:spPr>
          <a:xfrm>
            <a:off x="0" y="4399508"/>
            <a:ext cx="8004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90BB2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https://www.ncbi.nlm.nih.gov/WebSub/html/help/genbank-source-table.html#modifiers</a:t>
            </a:r>
            <a:endParaRPr lang="en-US" sz="14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  <a:hlinkClick r:id="rId5"/>
            </a:endParaRPr>
          </a:p>
          <a:p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https://submit.ncbi.nlm.nih.gov/genbank/help/#SARS-CoV-2-sequences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8D876-1F03-6A0C-0ED9-475805CDE81E}"/>
              </a:ext>
            </a:extLst>
          </p:cNvPr>
          <p:cNvSpPr/>
          <p:nvPr/>
        </p:nvSpPr>
        <p:spPr>
          <a:xfrm>
            <a:off x="5324621" y="2163980"/>
            <a:ext cx="851095" cy="8155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5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505B5-E759-86F6-B1B3-4D5AF87C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63053"/>
            <a:ext cx="8575675" cy="3902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D62B7-3AEC-6469-027F-4C4457D12429}"/>
              </a:ext>
            </a:extLst>
          </p:cNvPr>
          <p:cNvSpPr txBox="1"/>
          <p:nvPr/>
        </p:nvSpPr>
        <p:spPr>
          <a:xfrm>
            <a:off x="0" y="4399508"/>
            <a:ext cx="8004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90BB2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https://www.ncbi.nlm.nih.gov/WebSub/html/help/genbank-source-table.html#modifiers</a:t>
            </a:r>
            <a:endParaRPr lang="en-US" sz="14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  <a:hlinkClick r:id="rId5"/>
            </a:endParaRPr>
          </a:p>
          <a:p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https://submit.ncbi.nlm.nih.gov/genbank/help/#SARS-CoV-2-sequences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8D876-1F03-6A0C-0ED9-475805CDE81E}"/>
              </a:ext>
            </a:extLst>
          </p:cNvPr>
          <p:cNvSpPr/>
          <p:nvPr/>
        </p:nvSpPr>
        <p:spPr>
          <a:xfrm>
            <a:off x="6161649" y="2163980"/>
            <a:ext cx="851095" cy="8155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31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A76E-414A-7A97-51C1-D8782EEB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21" y="295656"/>
            <a:ext cx="8341242" cy="654939"/>
          </a:xfrm>
        </p:spPr>
        <p:txBody>
          <a:bodyPr/>
          <a:lstStyle/>
          <a:p>
            <a:r>
              <a:rPr lang="en-US" dirty="0"/>
              <a:t>Example Metadata table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8C21B-69C6-5A14-7D47-509CD7D7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73" y="2291748"/>
            <a:ext cx="4582190" cy="21120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A5AC96-9160-BD93-AEC6-B603B2EAEDCF}"/>
              </a:ext>
            </a:extLst>
          </p:cNvPr>
          <p:cNvSpPr/>
          <p:nvPr/>
        </p:nvSpPr>
        <p:spPr>
          <a:xfrm>
            <a:off x="5316279" y="3262710"/>
            <a:ext cx="3184451" cy="35235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A237A-B6C4-3F8B-5204-4064862CA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21" y="1162869"/>
            <a:ext cx="8448020" cy="488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3A9774-D58D-D500-DA19-39B9A430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75" y="1491746"/>
            <a:ext cx="742950" cy="1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6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B87FE-DEDD-87B2-73ED-5AECB564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551621"/>
            <a:ext cx="8623300" cy="2837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0F6B5-8707-8AF8-9367-B33B42A9C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3503845"/>
            <a:ext cx="8623300" cy="13458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7BFE4C-662E-03CE-63CE-B49651EC9C39}"/>
              </a:ext>
            </a:extLst>
          </p:cNvPr>
          <p:cNvSpPr txBox="1"/>
          <p:nvPr/>
        </p:nvSpPr>
        <p:spPr>
          <a:xfrm>
            <a:off x="215900" y="45419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https://submit.ncbi.nlm.nih.gov/genbank/help/#faq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33400-439B-F2FD-9075-D5F07EAA4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" y="70372"/>
            <a:ext cx="8578850" cy="4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8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GenBank is a key repository for many kinds of genomes and interfaces with </a:t>
            </a:r>
            <a:r>
              <a:rPr lang="en-US" sz="1600" dirty="0" err="1"/>
              <a:t>BioProject</a:t>
            </a:r>
            <a:r>
              <a:rPr lang="en-US" sz="1600" dirty="0"/>
              <a:t>, </a:t>
            </a:r>
            <a:r>
              <a:rPr lang="en-US" sz="1600" dirty="0" err="1"/>
              <a:t>BioSample</a:t>
            </a:r>
            <a:r>
              <a:rPr lang="en-US" sz="1600" dirty="0"/>
              <a:t>, and SRA to allow complete data submissions</a:t>
            </a:r>
            <a:endParaRPr lang="en-US" dirty="0"/>
          </a:p>
          <a:p>
            <a:pPr marL="342900" lvl="0"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Batch upload using the online form and </a:t>
            </a:r>
            <a:r>
              <a:rPr lang="en-US" sz="1600" dirty="0" err="1"/>
              <a:t>tsv</a:t>
            </a:r>
            <a:r>
              <a:rPr lang="en-US" sz="1600" dirty="0"/>
              <a:t> template are the most often used methods for submitting sequences</a:t>
            </a:r>
            <a:endParaRPr lang="en-US" dirty="0"/>
          </a:p>
          <a:p>
            <a:pPr marL="342900" lvl="0"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GenBank provides data standards for metadata submission, which must be strictly followed</a:t>
            </a:r>
            <a:endParaRPr lang="en-US" dirty="0"/>
          </a:p>
          <a:p>
            <a:pPr marL="342900" lvl="0">
              <a:spcBef>
                <a:spcPts val="12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Errors in GenBank sequence submission can be corrected with curation staff over email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 err="1"/>
              <a:t>BioProject</a:t>
            </a:r>
            <a:r>
              <a:rPr lang="en-US" sz="2000" dirty="0"/>
              <a:t>, </a:t>
            </a:r>
            <a:r>
              <a:rPr lang="en-US" sz="2000" dirty="0" err="1"/>
              <a:t>BioSample</a:t>
            </a:r>
            <a:r>
              <a:rPr lang="en-US" sz="2000"/>
              <a:t>, GenBank </a:t>
            </a:r>
            <a:r>
              <a:rPr lang="en-US" sz="2000" dirty="0"/>
              <a:t>overview</a:t>
            </a:r>
            <a:endParaRPr dirty="0"/>
          </a:p>
          <a:p>
            <a:pPr marL="34290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Submission workflow</a:t>
            </a:r>
            <a:endParaRPr dirty="0"/>
          </a:p>
          <a:p>
            <a:pPr marL="34290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Metadata format</a:t>
            </a:r>
            <a:endParaRPr lang="en-US" dirty="0"/>
          </a:p>
          <a:p>
            <a:pPr marL="34290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Common errors and troubleshooting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ED6FEE-5CF8-2552-D737-92560529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42" y="190709"/>
            <a:ext cx="7996518" cy="44355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83C5A5-1BA8-79AC-A3E9-C21F01F04F32}"/>
              </a:ext>
            </a:extLst>
          </p:cNvPr>
          <p:cNvSpPr/>
          <p:nvPr/>
        </p:nvSpPr>
        <p:spPr>
          <a:xfrm>
            <a:off x="7734048" y="190709"/>
            <a:ext cx="836427" cy="4691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237F0-65C2-CE41-22FD-88BD1BB48124}"/>
              </a:ext>
            </a:extLst>
          </p:cNvPr>
          <p:cNvSpPr txBox="1"/>
          <p:nvPr/>
        </p:nvSpPr>
        <p:spPr>
          <a:xfrm>
            <a:off x="31271" y="46173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https://submit.ncbi.nlm.nih.gov/subs/genbank/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518B-5FEE-7678-33F8-773AB61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data structure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AC26AB-29E1-5A5A-CDCE-7780F6E95CA7}"/>
              </a:ext>
            </a:extLst>
          </p:cNvPr>
          <p:cNvSpPr/>
          <p:nvPr/>
        </p:nvSpPr>
        <p:spPr>
          <a:xfrm>
            <a:off x="776177" y="1233377"/>
            <a:ext cx="7915939" cy="5901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BioProject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8519D-EC0F-31EC-F18D-88EBC705B7E7}"/>
              </a:ext>
            </a:extLst>
          </p:cNvPr>
          <p:cNvSpPr/>
          <p:nvPr/>
        </p:nvSpPr>
        <p:spPr>
          <a:xfrm>
            <a:off x="2918636" y="2276696"/>
            <a:ext cx="3631019" cy="590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BioSample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2D957-BD6D-E66D-58FF-AB15486E4B04}"/>
              </a:ext>
            </a:extLst>
          </p:cNvPr>
          <p:cNvSpPr/>
          <p:nvPr/>
        </p:nvSpPr>
        <p:spPr>
          <a:xfrm>
            <a:off x="776177" y="3320016"/>
            <a:ext cx="3631019" cy="590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29F96C-D46B-469F-1FC1-77C5F5ADF79E}"/>
              </a:ext>
            </a:extLst>
          </p:cNvPr>
          <p:cNvSpPr/>
          <p:nvPr/>
        </p:nvSpPr>
        <p:spPr>
          <a:xfrm>
            <a:off x="5061097" y="3320016"/>
            <a:ext cx="3631019" cy="590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GenBank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EE4C3-76D9-E0D9-578F-F67F18D27F8A}"/>
              </a:ext>
            </a:extLst>
          </p:cNvPr>
          <p:cNvSpPr txBox="1"/>
          <p:nvPr/>
        </p:nvSpPr>
        <p:spPr>
          <a:xfrm>
            <a:off x="477733" y="4540067"/>
            <a:ext cx="824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https://www.protocols.io/view/sars-cov-2-ncbi-submission-protocol-sra-biosample-14egn8ydmg5d/v5</a:t>
            </a:r>
            <a:r>
              <a:rPr lang="en-US" dirty="0"/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8CCAF0-2E02-378F-E7E1-3D0EAB852C8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734146" y="1823484"/>
            <a:ext cx="1" cy="453212"/>
          </a:xfrm>
          <a:prstGeom prst="line">
            <a:avLst/>
          </a:prstGeom>
          <a:ln w="2857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2D23089-6BEB-1067-F411-EF04174F8F5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3436311" y="2022180"/>
            <a:ext cx="453213" cy="2142459"/>
          </a:xfrm>
          <a:prstGeom prst="bentConnector3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31C9DD5-6425-9137-5E4E-C2B1B20BE16B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5578770" y="2022178"/>
            <a:ext cx="453213" cy="2142461"/>
          </a:xfrm>
          <a:prstGeom prst="bentConnector3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02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36CAC-F815-35D0-3E49-2A12A5D5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77"/>
            <a:ext cx="9144000" cy="19594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5F4DC9-7578-CB01-F17A-1660AAAC6E8B}"/>
              </a:ext>
            </a:extLst>
          </p:cNvPr>
          <p:cNvSpPr/>
          <p:nvPr/>
        </p:nvSpPr>
        <p:spPr>
          <a:xfrm>
            <a:off x="6603989" y="1277637"/>
            <a:ext cx="831982" cy="2578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AB47C-4A18-E587-0969-62ED6C701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61" y="368988"/>
            <a:ext cx="5699210" cy="44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7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601BB7-AEF9-36E4-D99F-7D766198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67" y="250166"/>
            <a:ext cx="3948301" cy="4479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226A4-2AC5-D48E-5349-ABF20169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92" y="250166"/>
            <a:ext cx="4572000" cy="15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0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7A126-9E79-72B4-7557-A52EC074F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3" y="229642"/>
            <a:ext cx="8709114" cy="330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3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D880F-1E13-CFA5-C299-6BC7E382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8" y="360936"/>
            <a:ext cx="8695944" cy="2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01099"/>
      </p:ext>
    </p:extLst>
  </p:cSld>
  <p:clrMapOvr>
    <a:masterClrMapping/>
  </p:clrMapOvr>
</p:sld>
</file>

<file path=ppt/theme/theme1.xml><?xml version="1.0" encoding="utf-8"?>
<a:theme xmlns:a="http://schemas.openxmlformats.org/drawingml/2006/main" name="2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8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5381</TotalTime>
  <Words>521</Words>
  <Application>Microsoft Macintosh PowerPoint</Application>
  <PresentationFormat>On-screen Show (16:9)</PresentationFormat>
  <Paragraphs>51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Corbel</vt:lpstr>
      <vt:lpstr>Arial</vt:lpstr>
      <vt:lpstr>Noto Sans Symbols</vt:lpstr>
      <vt:lpstr>Poppins</vt:lpstr>
      <vt:lpstr>2_Frame</vt:lpstr>
      <vt:lpstr>8_Frame</vt:lpstr>
      <vt:lpstr>Submitting Viral Assemblies to GenBank</vt:lpstr>
      <vt:lpstr>Genomic epidemiology workflow</vt:lpstr>
      <vt:lpstr>Outline</vt:lpstr>
      <vt:lpstr>PowerPoint Presentation</vt:lpstr>
      <vt:lpstr>NCBI data structure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NCBI data structure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GenBank sequence processing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Metadata table in Excel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Submitting SARS-CoV-2 Assemblies to NCBI</dc:title>
  <cp:lastModifiedBy>Karthik Ramesh</cp:lastModifiedBy>
  <cp:revision>30</cp:revision>
  <dcterms:modified xsi:type="dcterms:W3CDTF">2022-06-18T00:05:22Z</dcterms:modified>
</cp:coreProperties>
</file>